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3"/>
  </p:notesMasterIdLst>
  <p:sldIdLst>
    <p:sldId id="256" r:id="rId2"/>
    <p:sldId id="425" r:id="rId3"/>
    <p:sldId id="424" r:id="rId4"/>
    <p:sldId id="427" r:id="rId5"/>
    <p:sldId id="387" r:id="rId6"/>
    <p:sldId id="389" r:id="rId7"/>
    <p:sldId id="390" r:id="rId8"/>
    <p:sldId id="392" r:id="rId9"/>
    <p:sldId id="487" r:id="rId10"/>
    <p:sldId id="331" r:id="rId11"/>
    <p:sldId id="467" r:id="rId12"/>
    <p:sldId id="431" r:id="rId13"/>
    <p:sldId id="440" r:id="rId14"/>
    <p:sldId id="394" r:id="rId15"/>
    <p:sldId id="485" r:id="rId16"/>
    <p:sldId id="458" r:id="rId17"/>
    <p:sldId id="441" r:id="rId18"/>
    <p:sldId id="432" r:id="rId19"/>
    <p:sldId id="473" r:id="rId20"/>
    <p:sldId id="486" r:id="rId21"/>
    <p:sldId id="391" r:id="rId22"/>
    <p:sldId id="433" r:id="rId23"/>
    <p:sldId id="414" r:id="rId24"/>
    <p:sldId id="448" r:id="rId25"/>
    <p:sldId id="482" r:id="rId26"/>
    <p:sldId id="449" r:id="rId27"/>
    <p:sldId id="450" r:id="rId28"/>
    <p:sldId id="451" r:id="rId29"/>
    <p:sldId id="452" r:id="rId30"/>
    <p:sldId id="453" r:id="rId31"/>
    <p:sldId id="468" r:id="rId32"/>
    <p:sldId id="469" r:id="rId33"/>
    <p:sldId id="461" r:id="rId34"/>
    <p:sldId id="456" r:id="rId35"/>
    <p:sldId id="491" r:id="rId36"/>
    <p:sldId id="286" r:id="rId37"/>
    <p:sldId id="492" r:id="rId38"/>
    <p:sldId id="382" r:id="rId39"/>
    <p:sldId id="472" r:id="rId40"/>
    <p:sldId id="478" r:id="rId41"/>
    <p:sldId id="435" r:id="rId42"/>
    <p:sldId id="436" r:id="rId43"/>
    <p:sldId id="438" r:id="rId44"/>
    <p:sldId id="423" r:id="rId45"/>
    <p:sldId id="484" r:id="rId46"/>
    <p:sldId id="466" r:id="rId47"/>
    <p:sldId id="442" r:id="rId48"/>
    <p:sldId id="443" r:id="rId49"/>
    <p:sldId id="444" r:id="rId50"/>
    <p:sldId id="446" r:id="rId51"/>
    <p:sldId id="47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9A76D1-FD30-7416-DD14-60C8D2F55480}" name="mezzinis@student.ubc.ca" initials="" userId="S::mezzinis@student.ubc.ca::90294d8f-36e5-4373-8ba0-206183d3c3c1" providerId="AD"/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F7F7F"/>
    <a:srgbClr val="800000"/>
    <a:srgbClr val="654321"/>
    <a:srgbClr val="AA3377"/>
    <a:srgbClr val="66CCEE"/>
    <a:srgbClr val="CCBB44"/>
    <a:srgbClr val="228833"/>
    <a:srgbClr val="BBBBBB"/>
    <a:srgbClr val="EE6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8" autoAdjust="0"/>
    <p:restoredTop sz="87241" autoAdjust="0"/>
  </p:normalViewPr>
  <p:slideViewPr>
    <p:cSldViewPr snapToGrid="0" showGuides="1">
      <p:cViewPr varScale="1">
        <p:scale>
          <a:sx n="105" d="100"/>
          <a:sy n="105" d="100"/>
        </p:scale>
        <p:origin x="99" y="6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2024-05-03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0BA010-4AAD-E717-684F-4628C124D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2024-05-03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12.svg"/><Relationship Id="rId4" Type="http://schemas.openxmlformats.org/officeDocument/2006/relationships/image" Target="../media/image39.sv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4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.png"/><Relationship Id="rId10" Type="http://schemas.openxmlformats.org/officeDocument/2006/relationships/image" Target="../media/image75.sv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uantitativeEcologyLab/bc-mammals-speed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nbehav.2013.02.017" TargetMode="External"/><Relationship Id="rId7" Type="http://schemas.openxmlformats.org/officeDocument/2006/relationships/hyperlink" Target="https://doi.org/10.1111/brv.1281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doi.org/10.1038/s41586-020-2531-2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476" y="9269"/>
            <a:ext cx="9703048" cy="1345222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Arial" panose="020B0604020202020204" pitchFamily="34" charset="0"/>
              </a:rPr>
              <a:t>Effects of temperature on mammals’ movement and habitat selection in British Columbia, Canada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972" y="6036765"/>
            <a:ext cx="5278056" cy="757574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2000" dirty="0">
                <a:cs typeface="Arial" panose="020B0604020202020204" pitchFamily="34" charset="0"/>
              </a:rPr>
              <a:t>Ph.D. Biology candidate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64" y="5894451"/>
            <a:ext cx="3332702" cy="920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4" y="5561332"/>
            <a:ext cx="3173477" cy="1233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58C796-89FD-0C6F-5615-3EB2DD5CF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636" y="1443105"/>
            <a:ext cx="7452728" cy="44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Temperature and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CB5E-FACD-CE41-BECD-D4ACA142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5D2F-E473-7F24-A9AE-A6E832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48283-2622-F822-5692-8D2F896C6C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058" y="1"/>
            <a:ext cx="12234046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440ED2-B0CA-8F85-CD2A-B0E9A1C4EB9A}"/>
              </a:ext>
            </a:extLst>
          </p:cNvPr>
          <p:cNvGrpSpPr/>
          <p:nvPr/>
        </p:nvGrpSpPr>
        <p:grpSpPr>
          <a:xfrm>
            <a:off x="313139" y="1360030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55507637-3BA6-EC9C-5364-1D7FD042DEDB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2992B071-7788-9618-6057-3B9AFBC3D7DB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EBF79-14ED-7263-566D-EB53DABD5E52}"/>
              </a:ext>
            </a:extLst>
          </p:cNvPr>
          <p:cNvGrpSpPr/>
          <p:nvPr/>
        </p:nvGrpSpPr>
        <p:grpSpPr>
          <a:xfrm>
            <a:off x="236085" y="2829385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9C8BF34-4884-08B8-CCFF-B7C769E3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942BBE3C-5976-684A-7884-E97821B0F3CA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39156DAF-DA44-EAA3-D575-201DC358D7C5}"/>
              </a:ext>
            </a:extLst>
          </p:cNvPr>
          <p:cNvSpPr/>
          <p:nvPr/>
        </p:nvSpPr>
        <p:spPr>
          <a:xfrm flipV="1">
            <a:off x="919627" y="5809361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B9E8A-A779-E6D6-0E96-27C7224DF775}"/>
              </a:ext>
            </a:extLst>
          </p:cNvPr>
          <p:cNvGrpSpPr/>
          <p:nvPr/>
        </p:nvGrpSpPr>
        <p:grpSpPr>
          <a:xfrm>
            <a:off x="179956" y="4314271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6CAAA6F-A745-DDD3-E5C4-47F2A620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384DEFB0-8F5B-A881-471E-5DBEF2FBC2D1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9505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D09B-205B-AB1B-E660-767E4B09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CBDD-2BA1-B18B-9AD6-F0096129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173208-D517-2361-969A-00C1B0BD69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401" y="1"/>
            <a:ext cx="12234044" cy="6881650"/>
          </a:xfrm>
          <a:prstGeom prst="rect">
            <a:avLst/>
          </a:prstGeom>
        </p:spPr>
      </p:pic>
      <p:sp>
        <p:nvSpPr>
          <p:cNvPr id="16" name="Graphic 11">
            <a:extLst>
              <a:ext uri="{FF2B5EF4-FFF2-40B4-BE49-F238E27FC236}">
                <a16:creationId xmlns:a16="http://schemas.microsoft.com/office/drawing/2014/main" id="{07553D3E-A1B3-AB59-B127-D5E3F96C44E4}"/>
              </a:ext>
            </a:extLst>
          </p:cNvPr>
          <p:cNvSpPr/>
          <p:nvPr/>
        </p:nvSpPr>
        <p:spPr>
          <a:xfrm flipV="1">
            <a:off x="796233" y="1410921"/>
            <a:ext cx="1052701" cy="1052233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EE66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31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37C3-87A0-495E-11C8-51572868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51C8-410C-D0D6-8B14-B97993D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often boreal caribou move?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9782F-DDD0-5049-E689-C7C91BBF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049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8135F61-F01C-A7ED-B7A0-3946EF962033}"/>
              </a:ext>
            </a:extLst>
          </p:cNvPr>
          <p:cNvGrpSpPr/>
          <p:nvPr/>
        </p:nvGrpSpPr>
        <p:grpSpPr>
          <a:xfrm>
            <a:off x="1148861" y="261816"/>
            <a:ext cx="9894278" cy="6596184"/>
            <a:chOff x="1148861" y="261816"/>
            <a:chExt cx="9894278" cy="659618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C9C24CB-0B61-99BF-276A-CA5AEC24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1" y="261816"/>
              <a:ext cx="9894278" cy="6596184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EE8F11-89BE-1F02-7F1B-181CCA86DCA6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5445CA6-FF92-E56D-708E-3ACABB60ED07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A6737F9-A274-6773-2885-EDE3F064DB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9" name="Graphic 18" descr="Thermometer with solid fill">
                  <a:extLst>
                    <a:ext uri="{FF2B5EF4-FFF2-40B4-BE49-F238E27FC236}">
                      <a16:creationId xmlns:a16="http://schemas.microsoft.com/office/drawing/2014/main" id="{FC111807-F99E-FB16-8687-AE44C1CB3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3248D83-4947-1AE5-9B77-08D301D70AD0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BA1D85D-1834-B4ED-51AA-BD0EDB464AD6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7" name="Graphic 16" descr="Clock with solid fill">
                  <a:extLst>
                    <a:ext uri="{FF2B5EF4-FFF2-40B4-BE49-F238E27FC236}">
                      <a16:creationId xmlns:a16="http://schemas.microsoft.com/office/drawing/2014/main" id="{F20E4CAB-E869-9493-6E68-8CCF4EFA55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8AF1FF1-B80E-A014-5391-E5C361630999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6F245D9-2F0B-ED34-EDD2-6C5EA23E07C9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Daily calendar with solid fill">
                  <a:extLst>
                    <a:ext uri="{FF2B5EF4-FFF2-40B4-BE49-F238E27FC236}">
                      <a16:creationId xmlns:a16="http://schemas.microsoft.com/office/drawing/2014/main" id="{E9ABFA62-09ED-FD76-AC47-4977C9FF4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often </a:t>
            </a:r>
            <a:r>
              <a:rPr lang="en-CA" dirty="0"/>
              <a:t>boreal caribou move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68AE4E-B4DF-A035-EADF-05A37F73697B}"/>
              </a:ext>
            </a:extLst>
          </p:cNvPr>
          <p:cNvSpPr/>
          <p:nvPr/>
        </p:nvSpPr>
        <p:spPr>
          <a:xfrm rot="20324383">
            <a:off x="2301779" y="1207554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8C2D2-D05F-16D2-8FE9-1CD44AB5E672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0A742-0F2B-4098-B9A6-7AF6DFC89916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E78FC-1D9D-85E3-65BA-FE67F378062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10D3E-36FF-F675-0692-16CA8CA21387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55DE2-027D-A9C4-EBE3-3B025A590850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74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29A54-8BC7-8BDB-9561-9B700EE3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8369-4135-7346-FB9E-2BA3177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B972C5-3841-C183-389B-76B6CD02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Strong effects of temperature on P(moving)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20498-B256-30D1-0D65-3E9A6564A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1006464"/>
            <a:ext cx="9144015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04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29765-9031-1215-2855-FD1894712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8C817-8061-DAC4-C3CE-D5605E092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A2D00F-2821-D781-C946-D75A6C9E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Cannot predict well using monthly average temperature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13E63-ADF0-E567-5B78-ECC957931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1" y="937511"/>
            <a:ext cx="9144017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8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BBD-F0A5-0068-27D8-47934FBA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B984-4046-BE05-BDF3-657350AF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fast boreal caribou move?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1ABF5-98CA-C617-390E-E773D754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2040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49DA-99E5-7BC1-3F40-FB13618C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5DEF33F-9EDD-B4F1-E4BC-F2CDE29BE9CA}"/>
              </a:ext>
            </a:extLst>
          </p:cNvPr>
          <p:cNvGrpSpPr/>
          <p:nvPr/>
        </p:nvGrpSpPr>
        <p:grpSpPr>
          <a:xfrm>
            <a:off x="1148862" y="261816"/>
            <a:ext cx="9894276" cy="6596183"/>
            <a:chOff x="1148862" y="261816"/>
            <a:chExt cx="9894276" cy="65961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A97BE3-0B6B-6458-8D4C-52ABC525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2" y="261816"/>
              <a:ext cx="9894276" cy="6596183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FF17D-CDC4-653D-6331-3DA957F81BF0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7D5A915-2FB7-C078-46AA-E9616C822E52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AD34D17-1346-11A1-0D1E-4A48E602AB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Thermometer with solid fill">
                  <a:extLst>
                    <a:ext uri="{FF2B5EF4-FFF2-40B4-BE49-F238E27FC236}">
                      <a16:creationId xmlns:a16="http://schemas.microsoft.com/office/drawing/2014/main" id="{19862A8E-2922-5574-163D-2863B71B2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58AC617-E53C-F2E0-F94F-0103245A3843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A945ABF-D2DD-32D4-9DFB-2DD39A7DCE31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2" name="Graphic 21" descr="Clock with solid fill">
                  <a:extLst>
                    <a:ext uri="{FF2B5EF4-FFF2-40B4-BE49-F238E27FC236}">
                      <a16:creationId xmlns:a16="http://schemas.microsoft.com/office/drawing/2014/main" id="{EBAC4BBF-B820-F09C-996E-CE479F41C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08E3793-6077-4125-AF68-384BA2C4D988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54A53B4-B3CC-9D2D-FF1E-F1D7160C708F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0" name="Graphic 19" descr="Daily calendar with solid fill">
                  <a:extLst>
                    <a:ext uri="{FF2B5EF4-FFF2-40B4-BE49-F238E27FC236}">
                      <a16:creationId xmlns:a16="http://schemas.microsoft.com/office/drawing/2014/main" id="{D8CA866F-29AA-84F5-F0DD-E6AA40FD0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407A-A5AA-9028-4157-18203224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16A970-09E4-1578-56D1-168BA02C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fast</a:t>
            </a:r>
            <a:r>
              <a:rPr lang="en-CA" dirty="0"/>
              <a:t> boreal caribou move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9D18B3-1FEE-91D7-48D7-3A8D7635D5ED}"/>
              </a:ext>
            </a:extLst>
          </p:cNvPr>
          <p:cNvSpPr/>
          <p:nvPr/>
        </p:nvSpPr>
        <p:spPr>
          <a:xfrm rot="20324383">
            <a:off x="2301779" y="1207554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CDCDB-BD7A-F57D-3E84-90F7613995D1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CD5366-B0BD-2C2B-6B43-46118A24D1F4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FE97B6-01E2-4B4C-6E6A-7CB70F44475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AED47-1BC4-0AE7-328E-6895F96C77F9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66188-A1FA-1FAF-58FF-EDD5F3BF1E1B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0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B0EF-FD3E-71B1-2768-F3480111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32E4E-300D-6969-D981-B7B1D9CE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D8780-B530-F3DD-17D5-D27675C4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Speed depends strongly on temperature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8CDEE-22CA-F709-09AA-376FF642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941369"/>
            <a:ext cx="9144015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E328-2CC1-C343-9F7F-3F65140C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6EA7-BE4E-A7D7-3D16-3077E35F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Placing things on a map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C3346-9141-661D-7AD6-3883370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3603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7333-C7D3-A3EC-5964-7A5F7167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E885-39DF-41DE-2D43-9D5D4B57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103C23-5B9E-D78B-221C-C96727C9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Cannot predict well using monthly average temperature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91BE7-E156-F17F-097D-3B14DA5B3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941369"/>
            <a:ext cx="9144015" cy="54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r>
              <a:rPr lang="en-CA" dirty="0"/>
              <a:t>Temperature </a:t>
            </a:r>
            <a:r>
              <a:rPr lang="en-CA"/>
              <a:t>and habitat selection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32B2-0D48-C1C2-1B5D-43E794E2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D218D4A-6A45-7ABB-D7E3-ED71FED0EE83}"/>
              </a:ext>
            </a:extLst>
          </p:cNvPr>
          <p:cNvGrpSpPr/>
          <p:nvPr/>
        </p:nvGrpSpPr>
        <p:grpSpPr>
          <a:xfrm>
            <a:off x="1110117" y="261816"/>
            <a:ext cx="9894276" cy="6596184"/>
            <a:chOff x="1110117" y="261816"/>
            <a:chExt cx="9894276" cy="65961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F8FFDB-2EB6-3731-E03D-D83BEA95F785}"/>
                </a:ext>
              </a:extLst>
            </p:cNvPr>
            <p:cNvGrpSpPr/>
            <p:nvPr/>
          </p:nvGrpSpPr>
          <p:grpSpPr>
            <a:xfrm>
              <a:off x="1110117" y="261816"/>
              <a:ext cx="9894276" cy="6596184"/>
              <a:chOff x="1110117" y="261816"/>
              <a:chExt cx="9894276" cy="659618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761E577-F6EB-4210-6093-61B838FD9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10117" y="261816"/>
                <a:ext cx="9894276" cy="6596184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14F3F8-B962-849C-68ED-D247B3344CD9}"/>
                  </a:ext>
                </a:extLst>
              </p:cNvPr>
              <p:cNvGrpSpPr/>
              <p:nvPr/>
            </p:nvGrpSpPr>
            <p:grpSpPr>
              <a:xfrm>
                <a:off x="2432662" y="988889"/>
                <a:ext cx="914400" cy="914400"/>
                <a:chOff x="896675" y="1014574"/>
                <a:chExt cx="914400" cy="91440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C160C82-9B4F-B8DC-C875-0300BEF81920}"/>
                    </a:ext>
                  </a:extLst>
                </p:cNvPr>
                <p:cNvSpPr/>
                <p:nvPr/>
              </p:nvSpPr>
              <p:spPr>
                <a:xfrm>
                  <a:off x="954510" y="1081356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9" name="Graphic 8" descr="Fir tree with solid fill">
                  <a:extLst>
                    <a:ext uri="{FF2B5EF4-FFF2-40B4-BE49-F238E27FC236}">
                      <a16:creationId xmlns:a16="http://schemas.microsoft.com/office/drawing/2014/main" id="{0128B94C-2FCA-7D44-162B-0BF62E5B5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675" y="101457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209FB9-B932-01EC-BE5C-14C927F47A6A}"/>
                  </a:ext>
                </a:extLst>
              </p:cNvPr>
              <p:cNvGrpSpPr/>
              <p:nvPr/>
            </p:nvGrpSpPr>
            <p:grpSpPr>
              <a:xfrm>
                <a:off x="8817936" y="5139647"/>
                <a:ext cx="914400" cy="914400"/>
                <a:chOff x="361079" y="1051968"/>
                <a:chExt cx="914400" cy="91440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2F29FF6-673D-A22B-2C13-BCFA8CD023F3}"/>
                    </a:ext>
                  </a:extLst>
                </p:cNvPr>
                <p:cNvSpPr/>
                <p:nvPr/>
              </p:nvSpPr>
              <p:spPr>
                <a:xfrm>
                  <a:off x="439435" y="1122453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6" name="Graphic 15" descr="Water with solid fill">
                  <a:extLst>
                    <a:ext uri="{FF2B5EF4-FFF2-40B4-BE49-F238E27FC236}">
                      <a16:creationId xmlns:a16="http://schemas.microsoft.com/office/drawing/2014/main" id="{09DFAC22-776A-9E0E-37E5-E3DC0E0390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079" y="10519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DDC711F-29EB-D38D-385B-FD642E0E5EF6}"/>
                  </a:ext>
                </a:extLst>
              </p:cNvPr>
              <p:cNvGrpSpPr/>
              <p:nvPr/>
            </p:nvGrpSpPr>
            <p:grpSpPr>
              <a:xfrm>
                <a:off x="5592083" y="3019991"/>
                <a:ext cx="986930" cy="986930"/>
                <a:chOff x="1888241" y="2565665"/>
                <a:chExt cx="986930" cy="98693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ECECB11-5456-D7A8-4B8E-B3640ED99453}"/>
                    </a:ext>
                  </a:extLst>
                </p:cNvPr>
                <p:cNvSpPr/>
                <p:nvPr/>
              </p:nvSpPr>
              <p:spPr>
                <a:xfrm>
                  <a:off x="1888241" y="2565665"/>
                  <a:ext cx="986930" cy="98693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8" name="Graphic 17" descr="Mountains with solid fill">
                  <a:extLst>
                    <a:ext uri="{FF2B5EF4-FFF2-40B4-BE49-F238E27FC236}">
                      <a16:creationId xmlns:a16="http://schemas.microsoft.com/office/drawing/2014/main" id="{7D69A3BE-5B6A-E42C-7119-3933D46F6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4958" y="2581382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CC91BE6-1169-8337-FED9-74149FD7D8F9}"/>
                </a:ext>
              </a:extLst>
            </p:cNvPr>
            <p:cNvGrpSpPr/>
            <p:nvPr/>
          </p:nvGrpSpPr>
          <p:grpSpPr>
            <a:xfrm>
              <a:off x="1651025" y="5674068"/>
              <a:ext cx="914400" cy="914400"/>
              <a:chOff x="-96752" y="4138903"/>
              <a:chExt cx="914400" cy="9144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4F5D855-0CE2-DB53-E6A0-2C2273C9D521}"/>
                  </a:ext>
                </a:extLst>
              </p:cNvPr>
              <p:cNvSpPr/>
              <p:nvPr/>
            </p:nvSpPr>
            <p:spPr>
              <a:xfrm>
                <a:off x="-20726" y="4205685"/>
                <a:ext cx="780836" cy="7808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5" name="Graphic 24" descr="Thermometer with solid fill">
                <a:extLst>
                  <a:ext uri="{FF2B5EF4-FFF2-40B4-BE49-F238E27FC236}">
                    <a16:creationId xmlns:a16="http://schemas.microsoft.com/office/drawing/2014/main" id="{00E921D9-4C0B-E271-F9CF-1F9D9B1FF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96752" y="413890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07716-E1F5-5ED6-9717-D8425493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D8170A-0FBD-0E29-AAA2-B2327D99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where</a:t>
            </a:r>
            <a:r>
              <a:rPr lang="en-CA" dirty="0"/>
              <a:t> boreal caribou move: Resource Selection Function (RSF)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E4580-6D3D-CB86-49D5-4D165EAD3AF0}"/>
              </a:ext>
            </a:extLst>
          </p:cNvPr>
          <p:cNvSpPr/>
          <p:nvPr/>
        </p:nvSpPr>
        <p:spPr>
          <a:xfrm rot="587368">
            <a:off x="1167950" y="1895306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81FCF-B3C2-EF73-213F-7B373DE151AE}"/>
              </a:ext>
            </a:extLst>
          </p:cNvPr>
          <p:cNvSpPr/>
          <p:nvPr/>
        </p:nvSpPr>
        <p:spPr>
          <a:xfrm rot="3234325">
            <a:off x="2333634" y="2547282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43D1E-F893-B272-24CE-13C3B597E023}"/>
              </a:ext>
            </a:extLst>
          </p:cNvPr>
          <p:cNvSpPr/>
          <p:nvPr/>
        </p:nvSpPr>
        <p:spPr>
          <a:xfrm rot="5145359">
            <a:off x="5152127" y="3564411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5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D2E2F-7C6E-2055-C8E8-4EFD04435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32" y="74907"/>
            <a:ext cx="4830767" cy="4830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3ED3E3-309E-56AC-5E88-4079387B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849" y="2239629"/>
            <a:ext cx="4830767" cy="48307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3139F-DB90-F351-ABC3-B0D704DB8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669" y="0"/>
            <a:ext cx="4830767" cy="48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4B14-E9E1-74E1-E953-DD4438CA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B3B46-5F13-DB70-CA38-C830158B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79B8D-3243-105D-0683-3D58EF355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3" cy="54864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489C3A-F89A-689A-084B-CB7AD731E17E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EC8306-0C99-7207-8CEE-A82FA71C2B3F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7B5C23-E832-BA59-FCEA-29D0D03D0D0E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49A6E3F7-EC1D-3215-33CB-ABA00F50F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106" y="6206374"/>
            <a:ext cx="572996" cy="572996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1FF3D5E-FCBF-7E1F-45A7-B7194ED77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Boreal caribou prefer intermediate forest cover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E1F7E-AB30-68EB-75C0-2079B9FD5FDB}"/>
              </a:ext>
            </a:extLst>
          </p:cNvPr>
          <p:cNvSpPr/>
          <p:nvPr/>
        </p:nvSpPr>
        <p:spPr>
          <a:xfrm rot="16200000">
            <a:off x="-849567" y="3097816"/>
            <a:ext cx="4963914" cy="781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974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05AC5-F487-9E19-0856-D7D09FF2D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AD836-559D-2592-9A31-B810F74D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45C81E-C2B6-B0B2-82C7-EE056D66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Boreal caribou prefer intermediate forest cover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9A74A3-5FB6-6DF4-2C45-7CF71F2C0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3" cy="54864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6D53E6-DEBA-B8AA-6668-9B7B63EADBC5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E6BA64-F0AB-8E35-944C-859801FF6C8A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25C401-CF2D-EEB7-4B4D-6F26924D5821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EB23DD0D-50DA-C91F-72B8-F8FF0AAB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106" y="6206374"/>
            <a:ext cx="572996" cy="5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F88DB-A891-1485-AF39-EE394B1B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08194-6438-0324-A153-4768D2C4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BB8155-1C10-FD5A-AA95-DA8CFA82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Boreal caribou prefer lower elevations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CA6AA-66A9-D1B9-79B0-B32A436F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3" cy="54864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71E63-FDCF-3525-AE13-A078FAD57B66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5546E0-E084-1492-2093-A514196F777B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80E317-0B63-433E-A554-D8EF7875EA24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6" name="Graphic 15" descr="Mountains with solid fill">
            <a:extLst>
              <a:ext uri="{FF2B5EF4-FFF2-40B4-BE49-F238E27FC236}">
                <a16:creationId xmlns:a16="http://schemas.microsoft.com/office/drawing/2014/main" id="{95F48181-421B-C8D5-62BE-F55F2194D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3856" y="5903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3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63C4-B789-97B8-261A-ABB7E99F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C8B39-3AA0-30C2-74CC-9F95A760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A48F85-F726-5044-30C0-94313DC5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Boreal caribou prefer being near water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DDD6C-C527-D201-3702-E669A997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2" cy="548640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0D79F66-CF2C-6DEE-621D-69D768E35ED7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E861AF-86F1-0221-8138-56F42A42DEC6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7D78D4-0202-1FBA-75F1-65BB227EC222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4" name="Graphic 13" descr="Water with solid fill">
            <a:extLst>
              <a:ext uri="{FF2B5EF4-FFF2-40B4-BE49-F238E27FC236}">
                <a16:creationId xmlns:a16="http://schemas.microsoft.com/office/drawing/2014/main" id="{C537EFAA-967C-0E20-0073-7C618869A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5402" y="6188312"/>
            <a:ext cx="403142" cy="4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15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53B55-61B7-6B23-7FFB-FCD40658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0C52-DE36-593C-2798-F096997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7F2BDD-BBD2-61B7-A0B7-0A7F9AB7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Forest preference is weaker at warmer temperatures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7A96B6-0F01-BA00-06DB-B21E2A32B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55" y="1628765"/>
            <a:ext cx="11818290" cy="4727316"/>
          </a:xfrm>
          <a:prstGeom prst="rect">
            <a:avLst/>
          </a:prstGeom>
        </p:spPr>
      </p:pic>
      <p:pic>
        <p:nvPicPr>
          <p:cNvPr id="17" name="Graphic 16" descr="Fir tree with solid fill">
            <a:extLst>
              <a:ext uri="{FF2B5EF4-FFF2-40B4-BE49-F238E27FC236}">
                <a16:creationId xmlns:a16="http://schemas.microsoft.com/office/drawing/2014/main" id="{741858A8-A874-0623-0A01-7F1E5275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8863" y="6091207"/>
            <a:ext cx="353710" cy="353710"/>
          </a:xfrm>
          <a:prstGeom prst="rect">
            <a:avLst/>
          </a:prstGeom>
        </p:spPr>
      </p:pic>
      <p:pic>
        <p:nvPicPr>
          <p:cNvPr id="18" name="Graphic 17" descr="Fir tree with solid fill">
            <a:extLst>
              <a:ext uri="{FF2B5EF4-FFF2-40B4-BE49-F238E27FC236}">
                <a16:creationId xmlns:a16="http://schemas.microsoft.com/office/drawing/2014/main" id="{174A578A-DD7A-2121-B1FE-36AB381F0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7576" y="6091207"/>
            <a:ext cx="353710" cy="353710"/>
          </a:xfrm>
          <a:prstGeom prst="rect">
            <a:avLst/>
          </a:prstGeom>
        </p:spPr>
      </p:pic>
      <p:pic>
        <p:nvPicPr>
          <p:cNvPr id="19" name="Graphic 18" descr="Fir tree with solid fill">
            <a:extLst>
              <a:ext uri="{FF2B5EF4-FFF2-40B4-BE49-F238E27FC236}">
                <a16:creationId xmlns:a16="http://schemas.microsoft.com/office/drawing/2014/main" id="{D5FDB81E-F24E-6C0E-471C-D1845AA65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8442" y="6091207"/>
            <a:ext cx="353710" cy="3537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B29A2DB-15B8-26C3-B494-47C3161D420B}"/>
              </a:ext>
            </a:extLst>
          </p:cNvPr>
          <p:cNvGrpSpPr/>
          <p:nvPr/>
        </p:nvGrpSpPr>
        <p:grpSpPr>
          <a:xfrm>
            <a:off x="2088759" y="830486"/>
            <a:ext cx="8446132" cy="920683"/>
            <a:chOff x="2088759" y="830486"/>
            <a:chExt cx="8446132" cy="920683"/>
          </a:xfrm>
        </p:grpSpPr>
        <p:pic>
          <p:nvPicPr>
            <p:cNvPr id="21" name="Graphic 20" descr="Dim (Medium Sun) with solid fill">
              <a:extLst>
                <a:ext uri="{FF2B5EF4-FFF2-40B4-BE49-F238E27FC236}">
                  <a16:creationId xmlns:a16="http://schemas.microsoft.com/office/drawing/2014/main" id="{011B8B28-9C6E-F0CA-A581-DC2257EB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Snowflake with solid fill">
              <a:extLst>
                <a:ext uri="{FF2B5EF4-FFF2-40B4-BE49-F238E27FC236}">
                  <a16:creationId xmlns:a16="http://schemas.microsoft.com/office/drawing/2014/main" id="{262B60FF-F6DC-BF1B-C002-F7FD07758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3923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C6FE-6219-E6CB-C33E-93B6E9AD8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E2057-6412-1922-0B7A-C188941B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5FEFA7-5F2B-AFFF-3EAB-037D9B46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Boreal caribou avoid high elevation more at warmer temperatures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0B556-BE51-56FD-2A07-31AD17C2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108" y="1628496"/>
            <a:ext cx="11792827" cy="4717130"/>
          </a:xfrm>
          <a:prstGeom prst="rect">
            <a:avLst/>
          </a:prstGeom>
        </p:spPr>
      </p:pic>
      <p:pic>
        <p:nvPicPr>
          <p:cNvPr id="2" name="Graphic 1" descr="Mountains with solid fill">
            <a:extLst>
              <a:ext uri="{FF2B5EF4-FFF2-40B4-BE49-F238E27FC236}">
                <a16:creationId xmlns:a16="http://schemas.microsoft.com/office/drawing/2014/main" id="{8E6942F4-A3BB-FABB-1BFF-A9BEA92D4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817" y="5889832"/>
            <a:ext cx="554661" cy="554661"/>
          </a:xfrm>
          <a:prstGeom prst="rect">
            <a:avLst/>
          </a:prstGeom>
        </p:spPr>
      </p:pic>
      <p:pic>
        <p:nvPicPr>
          <p:cNvPr id="3" name="Graphic 2" descr="Mountains with solid fill">
            <a:extLst>
              <a:ext uri="{FF2B5EF4-FFF2-40B4-BE49-F238E27FC236}">
                <a16:creationId xmlns:a16="http://schemas.microsoft.com/office/drawing/2014/main" id="{8866CF69-0074-45EA-EB53-6058D5D9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3524" y="5889832"/>
            <a:ext cx="554661" cy="554661"/>
          </a:xfrm>
          <a:prstGeom prst="rect">
            <a:avLst/>
          </a:prstGeom>
        </p:spPr>
      </p:pic>
      <p:pic>
        <p:nvPicPr>
          <p:cNvPr id="7" name="Graphic 6" descr="Mountains with solid fill">
            <a:extLst>
              <a:ext uri="{FF2B5EF4-FFF2-40B4-BE49-F238E27FC236}">
                <a16:creationId xmlns:a16="http://schemas.microsoft.com/office/drawing/2014/main" id="{4C66E3C5-BE31-52EA-1968-6F2DEAA8A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3231" y="5889832"/>
            <a:ext cx="554661" cy="5546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983D40E-25F4-6158-91D1-A788DEEA3FBC}"/>
              </a:ext>
            </a:extLst>
          </p:cNvPr>
          <p:cNvGrpSpPr/>
          <p:nvPr/>
        </p:nvGrpSpPr>
        <p:grpSpPr>
          <a:xfrm>
            <a:off x="2088759" y="830486"/>
            <a:ext cx="8446132" cy="920683"/>
            <a:chOff x="2088759" y="830486"/>
            <a:chExt cx="8446132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9DC85CA3-0CA0-1761-B537-CA32D70C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4CA38DA6-9251-5950-8AB4-256799B9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03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004A-03D1-0A90-9C22-2A67696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78A3D-96ED-68F4-3ACD-CC8E01DF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400" y="1"/>
            <a:ext cx="12234046" cy="68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17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C667-8930-764C-70C3-920573C51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7D06-15A1-158E-F1FE-94FE603B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DAAA4B-54B6-69B4-7AB3-E5C7A9EA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Boreal caribou stay closer to water at warmer temperatures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A5559-C6D9-7BCA-6B23-0BC25BF2C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586" y="1628496"/>
            <a:ext cx="11792827" cy="4717130"/>
          </a:xfrm>
          <a:prstGeom prst="rect">
            <a:avLst/>
          </a:prstGeom>
        </p:spPr>
      </p:pic>
      <p:pic>
        <p:nvPicPr>
          <p:cNvPr id="3" name="Graphic 2" descr="Water with solid fill">
            <a:extLst>
              <a:ext uri="{FF2B5EF4-FFF2-40B4-BE49-F238E27FC236}">
                <a16:creationId xmlns:a16="http://schemas.microsoft.com/office/drawing/2014/main" id="{14569C7D-3C41-8876-C43C-3B78F84E2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9" y="6076420"/>
            <a:ext cx="403142" cy="403142"/>
          </a:xfrm>
          <a:prstGeom prst="rect">
            <a:avLst/>
          </a:prstGeom>
        </p:spPr>
      </p:pic>
      <p:pic>
        <p:nvPicPr>
          <p:cNvPr id="8" name="Graphic 7" descr="Water with solid fill">
            <a:extLst>
              <a:ext uri="{FF2B5EF4-FFF2-40B4-BE49-F238E27FC236}">
                <a16:creationId xmlns:a16="http://schemas.microsoft.com/office/drawing/2014/main" id="{2A424083-91C6-FB90-6DBB-94856CCD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6363" y="6076420"/>
            <a:ext cx="403142" cy="403142"/>
          </a:xfrm>
          <a:prstGeom prst="rect">
            <a:avLst/>
          </a:prstGeom>
        </p:spPr>
      </p:pic>
      <p:pic>
        <p:nvPicPr>
          <p:cNvPr id="9" name="Graphic 8" descr="Water with solid fill">
            <a:extLst>
              <a:ext uri="{FF2B5EF4-FFF2-40B4-BE49-F238E27FC236}">
                <a16:creationId xmlns:a16="http://schemas.microsoft.com/office/drawing/2014/main" id="{902DB9A7-EF6A-F82A-758C-230D38F00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5497" y="6078269"/>
            <a:ext cx="403142" cy="4031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AD6E5F1-6B08-8C1F-100B-85BDC08D1ADA}"/>
              </a:ext>
            </a:extLst>
          </p:cNvPr>
          <p:cNvGrpSpPr/>
          <p:nvPr/>
        </p:nvGrpSpPr>
        <p:grpSpPr>
          <a:xfrm>
            <a:off x="2088759" y="830486"/>
            <a:ext cx="8446132" cy="920683"/>
            <a:chOff x="2088759" y="830486"/>
            <a:chExt cx="8446132" cy="920683"/>
          </a:xfrm>
        </p:grpSpPr>
        <p:pic>
          <p:nvPicPr>
            <p:cNvPr id="12" name="Graphic 11" descr="Dim (Medium Sun) with solid fill">
              <a:extLst>
                <a:ext uri="{FF2B5EF4-FFF2-40B4-BE49-F238E27FC236}">
                  <a16:creationId xmlns:a16="http://schemas.microsoft.com/office/drawing/2014/main" id="{756764EB-422A-021B-B83F-2264B2D6D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Snowflake with solid fill">
              <a:extLst>
                <a:ext uri="{FF2B5EF4-FFF2-40B4-BE49-F238E27FC236}">
                  <a16:creationId xmlns:a16="http://schemas.microsoft.com/office/drawing/2014/main" id="{1FD6ABD0-D219-6FFC-DE00-963BF068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760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2B11-5443-6BDC-4D8C-93F3AD51C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C413-5A2D-12A9-55A7-F44919B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AF6F63-F918-2D35-E7BB-FC14DE87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within the current range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62D17-C1DB-2BA2-2036-D2AD783F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100646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7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355E-7DE4-059D-321C-53A83C29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A81B-64F6-6025-5FC8-62D7255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782ADB-1803-5E4F-0E30-E9E70C4D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Habitat preference depends strongly on temperature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DD2E8-D7E4-3056-6F72-AABE937F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58" y="728495"/>
            <a:ext cx="9838484" cy="590308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7315894-59EE-A464-8A06-89D8D5E83778}"/>
              </a:ext>
            </a:extLst>
          </p:cNvPr>
          <p:cNvGrpSpPr/>
          <p:nvPr/>
        </p:nvGrpSpPr>
        <p:grpSpPr>
          <a:xfrm>
            <a:off x="2181352" y="830486"/>
            <a:ext cx="8446132" cy="920683"/>
            <a:chOff x="2088759" y="830486"/>
            <a:chExt cx="8446132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09D7D7C0-BBF3-FB90-E04F-6F17E53B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78638EAE-2D1F-0072-191D-49DFFB50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426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3C0588-2009-F87B-42F1-9F021E04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Cannot predict well using monthly average temperature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B7544-A2D5-7182-E43E-CCEAD414A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1006464"/>
            <a:ext cx="9144015" cy="54864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10668006" y="1578006"/>
            <a:ext cx="1346516" cy="4724408"/>
            <a:chOff x="10668006" y="1311794"/>
            <a:chExt cx="1346516" cy="47244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16B82-859D-CBFD-CC0C-17F95E6E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7DE5-0790-FA27-0AC0-6B803C79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6DAAB0-118F-0F92-3924-8B1F707FE2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058" y="1"/>
            <a:ext cx="12234046" cy="68816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4DB4BD-960B-510B-B114-3A7145DB30A8}"/>
              </a:ext>
            </a:extLst>
          </p:cNvPr>
          <p:cNvGrpSpPr/>
          <p:nvPr/>
        </p:nvGrpSpPr>
        <p:grpSpPr>
          <a:xfrm>
            <a:off x="313139" y="1360030"/>
            <a:ext cx="1914139" cy="1052233"/>
            <a:chOff x="313139" y="1360030"/>
            <a:chExt cx="1914139" cy="1052233"/>
          </a:xfrm>
        </p:grpSpPr>
        <p:sp>
          <p:nvSpPr>
            <p:cNvPr id="15" name="Graphic 13">
              <a:extLst>
                <a:ext uri="{FF2B5EF4-FFF2-40B4-BE49-F238E27FC236}">
                  <a16:creationId xmlns:a16="http://schemas.microsoft.com/office/drawing/2014/main" id="{CAB5CECD-D915-2316-36B0-FDD45C2398CE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4B8CC32E-7723-D7F4-A6B2-241F6AB5235A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EE6677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C8213C-3792-1083-0E69-725EA26DD2D2}"/>
              </a:ext>
            </a:extLst>
          </p:cNvPr>
          <p:cNvGrpSpPr/>
          <p:nvPr/>
        </p:nvGrpSpPr>
        <p:grpSpPr>
          <a:xfrm>
            <a:off x="236085" y="2829385"/>
            <a:ext cx="2221129" cy="1067764"/>
            <a:chOff x="236085" y="2392737"/>
            <a:chExt cx="2221129" cy="106776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22321B5-AF3E-B26D-AAC5-7D7F15AB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085" y="2392737"/>
              <a:ext cx="1052701" cy="1052701"/>
            </a:xfrm>
            <a:prstGeom prst="rect">
              <a:avLst/>
            </a:prstGeom>
          </p:spPr>
        </p:pic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C9A587D1-7D6C-8D45-42AB-4CB18D09D758}"/>
                </a:ext>
              </a:extLst>
            </p:cNvPr>
            <p:cNvSpPr/>
            <p:nvPr/>
          </p:nvSpPr>
          <p:spPr>
            <a:xfrm>
              <a:off x="1376722" y="2728252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" name="Graphic 1">
            <a:extLst>
              <a:ext uri="{FF2B5EF4-FFF2-40B4-BE49-F238E27FC236}">
                <a16:creationId xmlns:a16="http://schemas.microsoft.com/office/drawing/2014/main" id="{23D1BFA6-8D58-CEB0-2E03-08DC769501F8}"/>
              </a:ext>
            </a:extLst>
          </p:cNvPr>
          <p:cNvSpPr/>
          <p:nvPr/>
        </p:nvSpPr>
        <p:spPr>
          <a:xfrm flipV="1">
            <a:off x="919627" y="5809361"/>
            <a:ext cx="738318" cy="67892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rgbClr val="AA3377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99E2E-6B61-D2CA-D6DB-D00621FD925C}"/>
              </a:ext>
            </a:extLst>
          </p:cNvPr>
          <p:cNvGrpSpPr/>
          <p:nvPr/>
        </p:nvGrpSpPr>
        <p:grpSpPr>
          <a:xfrm>
            <a:off x="179956" y="4314271"/>
            <a:ext cx="2277258" cy="1077967"/>
            <a:chOff x="181239" y="3536063"/>
            <a:chExt cx="2277258" cy="107796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400BEB60-A042-DF1D-3DFE-D2D384AB1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5796" y="3536063"/>
              <a:ext cx="1052701" cy="1077967"/>
            </a:xfrm>
            <a:prstGeom prst="rect">
              <a:avLst/>
            </a:prstGeom>
          </p:spPr>
        </p:pic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B886C274-CD02-0CB1-BB04-D08845C0F8AE}"/>
                </a:ext>
              </a:extLst>
            </p:cNvPr>
            <p:cNvSpPr/>
            <p:nvPr/>
          </p:nvSpPr>
          <p:spPr>
            <a:xfrm flipV="1">
              <a:off x="181239" y="4027066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43457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Consequences for conservation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dirty="0"/>
              <a:t>We cannot predict future movement with monthly temperatures:</a:t>
            </a:r>
          </a:p>
          <a:p>
            <a:pPr lvl="1"/>
            <a:r>
              <a:rPr lang="en-CA" dirty="0"/>
              <a:t>Need simulations of daily weather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Protect areas proactively</a:t>
            </a:r>
          </a:p>
          <a:p>
            <a:r>
              <a:rPr lang="en-CA" dirty="0"/>
              <a:t>May need to change current protected areas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8074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58" y="2174026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60" y="584811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2315836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7887" y="589836"/>
            <a:ext cx="1266556" cy="11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Consequences for conservation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dirty="0"/>
              <a:t>We cannot predict future movement with monthly temperatures:</a:t>
            </a:r>
          </a:p>
          <a:p>
            <a:pPr lvl="1"/>
            <a:r>
              <a:rPr lang="en-CA" dirty="0"/>
              <a:t>Need simulations of daily weather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Protect areas proactively</a:t>
            </a:r>
          </a:p>
          <a:p>
            <a:r>
              <a:rPr lang="en-CA" dirty="0"/>
              <a:t>May need to adapt current protected areas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3086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GB" sz="1800" dirty="0"/>
              <a:t>Aerial photo of Okanagan Lake: © University of British Columbia Okanagan</a:t>
            </a:r>
          </a:p>
          <a:p>
            <a:r>
              <a:rPr lang="en-GB" sz="1800" dirty="0"/>
              <a:t>Picture of frozen Okanagan Lake: © </a:t>
            </a:r>
            <a:r>
              <a:rPr lang="en-US" sz="1800" dirty="0"/>
              <a:t>Kelowna Public Archives: KPA #487</a:t>
            </a:r>
            <a:endParaRPr lang="en-CA" sz="1800" dirty="0"/>
          </a:p>
          <a:p>
            <a:pPr marL="0" indent="0">
              <a:buNone/>
            </a:pPr>
            <a:endParaRPr lang="en-GB" sz="1800" dirty="0"/>
          </a:p>
          <a:p>
            <a:pPr algn="just"/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2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</a:t>
            </a:r>
            <a:r>
              <a:rPr lang="es-ES" sz="1800" b="0" i="0" u="none" strike="noStrike" baseline="0" dirty="0" err="1"/>
              <a:t>Carnivoros</a:t>
            </a:r>
            <a:r>
              <a:rPr lang="es-ES" sz="1800" b="0" i="0" u="none" strike="noStrike" baseline="0" dirty="0"/>
              <a:t> Australes</a:t>
            </a:r>
            <a:endParaRPr lang="en-GB" sz="1800" b="0" i="0" u="none" strike="noStrike" baseline="0" dirty="0"/>
          </a:p>
          <a:p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0" i="0" u="none" strike="noStrike" baseline="0" dirty="0"/>
              <a:t>R code can be found at </a:t>
            </a:r>
            <a:r>
              <a:rPr lang="en-GB" sz="1800" b="0" i="0" u="none" strike="noStrike" baseline="0" dirty="0">
                <a:hlinkClick r:id="rId4"/>
              </a:rPr>
              <a:t>https://github.com/QuantitativeEcologyLab/bc-mammals-speeds/</a:t>
            </a:r>
            <a:endParaRPr lang="en-GB" sz="1800" b="0" i="0" u="none" strike="noStrike" baseline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C27414FF-11D7-0ADD-B66D-60B432FBD412}"/>
              </a:ext>
            </a:extLst>
          </p:cNvPr>
          <p:cNvSpPr/>
          <p:nvPr/>
        </p:nvSpPr>
        <p:spPr>
          <a:xfrm flipV="1">
            <a:off x="417442" y="3352580"/>
            <a:ext cx="420758" cy="228915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BF19D26D-F67E-AA58-3717-6C742EE6347E}"/>
              </a:ext>
            </a:extLst>
          </p:cNvPr>
          <p:cNvSpPr/>
          <p:nvPr/>
        </p:nvSpPr>
        <p:spPr>
          <a:xfrm flipV="1">
            <a:off x="529106" y="3677928"/>
            <a:ext cx="309094" cy="284232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55D6F-1D4D-AF47-8F69-09CD35E6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711F-1629-5187-4EF0-4E308BD0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Additional slides</a:t>
            </a:r>
            <a:br>
              <a:rPr lang="en-CA" dirty="0"/>
            </a:b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7135F-8569-B78D-862E-846F5EE2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678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0FC08-2625-77E4-44A9-2B6883C1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556B-4325-F246-1721-C8537EDC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5" name="Picture 4" descr="A body of water with a city and mountains in the background&#10;&#10;Description automatically generated">
            <a:extLst>
              <a:ext uri="{FF2B5EF4-FFF2-40B4-BE49-F238E27FC236}">
                <a16:creationId xmlns:a16="http://schemas.microsoft.com/office/drawing/2014/main" id="{207D2B8C-682E-0B80-6590-B4935D7EF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05" y="-657122"/>
            <a:ext cx="12259410" cy="8172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68DAB-4C28-24D0-2DEB-87295135F0ED}"/>
              </a:ext>
            </a:extLst>
          </p:cNvPr>
          <p:cNvSpPr txBox="1"/>
          <p:nvPr/>
        </p:nvSpPr>
        <p:spPr>
          <a:xfrm>
            <a:off x="10023672" y="6626505"/>
            <a:ext cx="22802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 University of British Columbia Okanagan</a:t>
            </a:r>
            <a:endParaRPr lang="en-CA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49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3001E-16B8-9FBD-E1B3-23264F1A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FD69-E9C0-550E-1DA7-3D5430C8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Smooth effects of model 1</a:t>
            </a:r>
            <a:br>
              <a:rPr lang="en-CA" dirty="0"/>
            </a:br>
            <a:r>
              <a:rPr lang="en-CA" dirty="0"/>
              <a:t>(movement frequency)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061C7-EF3A-65A6-21EB-BC1517B5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4657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B0FE8-7AF1-2C03-261A-75814B2E2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81D12-965C-EBB2-64CA-D290D221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F3CD7E-0935-9269-F13B-987C30D6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No strong common effect of temperature throughout the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8CEDF0-E79F-32A6-D2C7-97D049C3D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1" y="985916"/>
            <a:ext cx="9144017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18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A602C-C4CA-B0D7-234C-BE2F139B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1C158-7196-8D63-0926-8F727369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A6B743-C103-6343-3BBF-47D7D126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No change detected over time of 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AF3BE-CA64-6387-0A69-FACCFE49D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1" y="1006464"/>
            <a:ext cx="9144017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05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5751D-83AE-A9AF-9658-76CD17B56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C4E0-F4BF-FEBF-CD58-E9D845AA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83301F-89B0-4E02-79E9-22DCBC8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P(moving) varies greatly seasonally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F1EE60-F64F-AF91-09D4-FF62A9333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1006464"/>
            <a:ext cx="9144015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29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4E232-D2E1-9AC4-BF20-F84C5A53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97933-B7D7-D893-0FD8-8266378D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61EB9-7D9F-DE0C-FFC5-DAB800D1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Effects of time of day on P(moving) inverts seasonally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C92C6-D7D3-0604-F6C0-B53AFBA58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1006464"/>
            <a:ext cx="9144015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12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51214-344F-E382-6C7C-7E1C4AC5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F8E38-E60F-26C0-8161-F8836900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706AC-49B1-4C69-B57F-1A620FAF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 of temperature on P(moving) varies seasonally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39519-E828-18A0-0E74-D187FAACA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1006464"/>
            <a:ext cx="9144015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DA71A-0927-3A12-5E04-29A54E78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4C07-7252-D09A-57D3-0E42F3ED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Smooth effects of model 2</a:t>
            </a:r>
            <a:br>
              <a:rPr lang="en-CA" dirty="0"/>
            </a:br>
            <a:r>
              <a:rPr lang="en-CA" dirty="0"/>
              <a:t>(movement speed)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9D26-0BBB-A0EC-97B6-A5CAAA27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3143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F8726-D327-8EEA-64B2-4BC3F7A0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8B4A-9881-6CD5-8B14-D260136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53D9C1-8793-10EA-546C-A08BA943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Caribou move quite slower at warmer temperatures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6AFA8-94F9-F247-36FC-8DBB7107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1006464"/>
            <a:ext cx="9144015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38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C2096-4BDD-0EBC-065E-3C32081B8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B148B-1B92-B611-02B5-D4F6DEE4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2D05B8-C877-76E1-AF22-48E8E2A3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Speed varies over time of 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EBCD4F-D550-6D4F-1DB5-AED9D0BFE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1006464"/>
            <a:ext cx="9144015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02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63183-B5BB-8380-7609-CA5F500E6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5DD9A-BF3E-3FB1-AE20-13A3C3C3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F7FF42-00E0-B256-0BCF-EF62951C7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Speed varies greatly seasonally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02E62-AA8C-D575-6ACD-24C6690E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1006464"/>
            <a:ext cx="9144015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6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Things are not what they used to be 100 years ago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7" name="Picture 6" descr="A group of people skating on a frozen lake&#10;&#10;Description automatically generated">
            <a:extLst>
              <a:ext uri="{FF2B5EF4-FFF2-40B4-BE49-F238E27FC236}">
                <a16:creationId xmlns:a16="http://schemas.microsoft.com/office/drawing/2014/main" id="{643E467A-DA85-E0FB-42C7-816C00C8D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0285"/>
            <a:ext cx="12197137" cy="7471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1A1E63-E9F4-CFC7-8589-6F6EE19E5487}"/>
              </a:ext>
            </a:extLst>
          </p:cNvPr>
          <p:cNvSpPr txBox="1"/>
          <p:nvPr/>
        </p:nvSpPr>
        <p:spPr>
          <a:xfrm>
            <a:off x="5184991" y="6606059"/>
            <a:ext cx="18220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Kelowna Public Archives: KPA #487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128243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1C88C-C501-5479-BFC7-158D975F3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1F3CD-19EB-6408-E273-83B35F1F5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9D353A-6526-7E82-FC63-DF092F23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 of temperature on speed varies seasonally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FB0FA-63EB-865B-A2A5-F72F53C56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1006464"/>
            <a:ext cx="9144015" cy="54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96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BEA1A-3DAE-9ECB-4BF3-C321E28D6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A1B8-E5A8-20CF-9C82-9D10A3CE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148BA4-6240-6A14-DEBC-998EED47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Effect of time of day on speed varies seasonally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0014D-1F31-B0C5-6D9A-96012B06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1006464"/>
            <a:ext cx="9144015" cy="54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2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climate is </a:t>
            </a:r>
            <a:r>
              <a:rPr lang="en-CA"/>
              <a:t>warming rapidly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06464"/>
            <a:ext cx="9144019" cy="548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373993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(Relative to the 1910-2000 average)</a:t>
            </a:r>
          </a:p>
        </p:txBody>
      </p:sp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B9CC77B-5943-8408-1F42-5FDCC9C006D2}"/>
              </a:ext>
            </a:extLst>
          </p:cNvPr>
          <p:cNvGrpSpPr/>
          <p:nvPr/>
        </p:nvGrpSpPr>
        <p:grpSpPr>
          <a:xfrm>
            <a:off x="223757" y="1027323"/>
            <a:ext cx="5480190" cy="3130469"/>
            <a:chOff x="223757" y="1027323"/>
            <a:chExt cx="5480190" cy="31304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93C494-8217-722A-9A49-62764922A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403"/>
            <a:stretch/>
          </p:blipFill>
          <p:spPr>
            <a:xfrm>
              <a:off x="267131" y="1027323"/>
              <a:ext cx="5436816" cy="30150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05D67C-354A-0DAB-B4F4-BE5AFA3DEA1B}"/>
                </a:ext>
              </a:extLst>
            </p:cNvPr>
            <p:cNvSpPr txBox="1"/>
            <p:nvPr/>
          </p:nvSpPr>
          <p:spPr>
            <a:xfrm>
              <a:off x="223757" y="3926960"/>
              <a:ext cx="243807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900" dirty="0">
                  <a:hlinkClick r:id="rId3" tooltip="Persistent link using digital object identifier"/>
                </a:rPr>
                <a:t>https://doi.org/10.1016/j.anbehav.2013.02.017</a:t>
              </a:r>
              <a:endParaRPr lang="en-CA" sz="9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E9C487-CD71-4DAC-8462-E1B9E051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Habitats are not what they used to be 100 years ago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3B51-7325-7101-4F0C-B87D58C5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2DD862-7512-56C1-8877-C405C5079804}"/>
              </a:ext>
            </a:extLst>
          </p:cNvPr>
          <p:cNvGrpSpPr/>
          <p:nvPr/>
        </p:nvGrpSpPr>
        <p:grpSpPr>
          <a:xfrm>
            <a:off x="6609554" y="1127147"/>
            <a:ext cx="5183066" cy="2374328"/>
            <a:chOff x="6609554" y="1127147"/>
            <a:chExt cx="5183066" cy="23743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3B99F5-13CE-00B6-F8C1-9BADB4923EA3}"/>
                </a:ext>
              </a:extLst>
            </p:cNvPr>
            <p:cNvGrpSpPr/>
            <p:nvPr/>
          </p:nvGrpSpPr>
          <p:grpSpPr>
            <a:xfrm>
              <a:off x="6609554" y="1127147"/>
              <a:ext cx="5183066" cy="2215762"/>
              <a:chOff x="6488723" y="3022606"/>
              <a:chExt cx="5183066" cy="221576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CD758DA-3985-FF34-8465-9C4656826A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98" t="42492" r="6429"/>
              <a:stretch/>
            </p:blipFill>
            <p:spPr>
              <a:xfrm>
                <a:off x="6488723" y="3429000"/>
                <a:ext cx="5183066" cy="180936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57880F1-9E8A-E4B1-F456-C833880A6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98" r="6429" b="89598"/>
              <a:stretch/>
            </p:blipFill>
            <p:spPr>
              <a:xfrm>
                <a:off x="6488723" y="3022606"/>
                <a:ext cx="5183066" cy="327268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665FAB-FBA5-9AF1-16D1-E8F5E11E639D}"/>
                </a:ext>
              </a:extLst>
            </p:cNvPr>
            <p:cNvSpPr txBox="1"/>
            <p:nvPr/>
          </p:nvSpPr>
          <p:spPr>
            <a:xfrm>
              <a:off x="6609554" y="3270643"/>
              <a:ext cx="234121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900" dirty="0">
                  <a:hlinkClick r:id="rId5"/>
                </a:rPr>
                <a:t>https://doi.org/10.1038/s41586-020-2531-2</a:t>
              </a:r>
              <a:endParaRPr lang="en-CA" sz="9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ADCE64-A64D-0936-9010-AAE6938844E5}"/>
              </a:ext>
            </a:extLst>
          </p:cNvPr>
          <p:cNvGrpSpPr/>
          <p:nvPr/>
        </p:nvGrpSpPr>
        <p:grpSpPr>
          <a:xfrm>
            <a:off x="2985540" y="3660041"/>
            <a:ext cx="6220921" cy="3130469"/>
            <a:chOff x="2985540" y="3660041"/>
            <a:chExt cx="6220921" cy="31304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3029F4-8635-2CCC-5B01-B2200FD1B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512"/>
            <a:stretch/>
          </p:blipFill>
          <p:spPr>
            <a:xfrm>
              <a:off x="2985540" y="3660041"/>
              <a:ext cx="6220921" cy="301505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949397-7137-8648-65E0-ED98F6631EE8}"/>
                </a:ext>
              </a:extLst>
            </p:cNvPr>
            <p:cNvSpPr txBox="1"/>
            <p:nvPr/>
          </p:nvSpPr>
          <p:spPr>
            <a:xfrm>
              <a:off x="3104441" y="6559678"/>
              <a:ext cx="609664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900" dirty="0">
                  <a:hlinkClick r:id="rId7"/>
                </a:rPr>
                <a:t>https://doi.org/10.1111/brv.12816 </a:t>
              </a:r>
              <a:endParaRPr lang="en-CA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742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What will BC look like in 100 years?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8E9E9-0715-FD2A-9883-D26F940F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There are many things that affect mammal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4B42D-3BE1-CC70-ACDB-97E969F5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B6215BF0-E363-404E-6C4F-EC8B953DF556}"/>
              </a:ext>
            </a:extLst>
          </p:cNvPr>
          <p:cNvSpPr/>
          <p:nvPr/>
        </p:nvSpPr>
        <p:spPr>
          <a:xfrm flipV="1">
            <a:off x="4871022" y="1793439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152F54-BDC8-25C9-7DDD-0AD23D4E9160}"/>
              </a:ext>
            </a:extLst>
          </p:cNvPr>
          <p:cNvGrpSpPr/>
          <p:nvPr/>
        </p:nvGrpSpPr>
        <p:grpSpPr>
          <a:xfrm>
            <a:off x="1362422" y="1175727"/>
            <a:ext cx="3330920" cy="1647376"/>
            <a:chOff x="838800" y="872204"/>
            <a:chExt cx="4558338" cy="2254421"/>
          </a:xfrm>
          <a:solidFill>
            <a:schemeClr val="bg1">
              <a:lumMod val="65000"/>
            </a:schemeClr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A223F497-0066-D8D1-0542-3B7C52E7BF47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79ABB6B0-7508-4A56-530F-26C0D099F588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380529-E3DC-DA56-9133-9D27A0D2FA4F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A11D3D-FB3B-8613-7A87-B89823A146A9}"/>
              </a:ext>
            </a:extLst>
          </p:cNvPr>
          <p:cNvGrpSpPr/>
          <p:nvPr/>
        </p:nvGrpSpPr>
        <p:grpSpPr>
          <a:xfrm>
            <a:off x="5145574" y="3842181"/>
            <a:ext cx="1278174" cy="2805641"/>
            <a:chOff x="5145574" y="3842181"/>
            <a:chExt cx="1278174" cy="28056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30383-F353-B0B1-758E-F93622ED8C78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C544F4F-9516-7AF2-D875-F450A6B75F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Graphic 9" descr="Thermometer with solid fill">
                <a:extLst>
                  <a:ext uri="{FF2B5EF4-FFF2-40B4-BE49-F238E27FC236}">
                    <a16:creationId xmlns:a16="http://schemas.microsoft.com/office/drawing/2014/main" id="{AEFF8795-B0F2-41D3-BD6D-5B00ECC6D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28DD13-DC0D-FB21-392C-53239B6F0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8B4E99-DCE9-9FE0-D6E1-24DCD586EF8E}"/>
              </a:ext>
            </a:extLst>
          </p:cNvPr>
          <p:cNvGrpSpPr/>
          <p:nvPr/>
        </p:nvGrpSpPr>
        <p:grpSpPr>
          <a:xfrm>
            <a:off x="1354837" y="3800611"/>
            <a:ext cx="3191161" cy="2652537"/>
            <a:chOff x="838799" y="3228022"/>
            <a:chExt cx="4367081" cy="3629978"/>
          </a:xfrm>
          <a:solidFill>
            <a:schemeClr val="bg1">
              <a:lumMod val="65000"/>
            </a:schemeClr>
          </a:solidFill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C3467F-CCDF-2D78-11D0-7103442BE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276" y="3228022"/>
              <a:ext cx="2480604" cy="1933355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phic 44" descr="Fir tree with solid fill">
              <a:extLst>
                <a:ext uri="{FF2B5EF4-FFF2-40B4-BE49-F238E27FC236}">
                  <a16:creationId xmlns:a16="http://schemas.microsoft.com/office/drawing/2014/main" id="{7FDA46B7-D919-AC0D-F805-C981A806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799" y="4189649"/>
              <a:ext cx="1566646" cy="1566646"/>
            </a:xfrm>
            <a:prstGeom prst="rect">
              <a:avLst/>
            </a:prstGeom>
          </p:spPr>
        </p:pic>
        <p:pic>
          <p:nvPicPr>
            <p:cNvPr id="46" name="Graphic 45" descr="Water with solid fill">
              <a:extLst>
                <a:ext uri="{FF2B5EF4-FFF2-40B4-BE49-F238E27FC236}">
                  <a16:creationId xmlns:a16="http://schemas.microsoft.com/office/drawing/2014/main" id="{DFBB0284-7CFC-D6D4-4C1F-57D6C0D6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5565" y="5335370"/>
              <a:ext cx="1522630" cy="152263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30B3AE-1C62-42FF-584A-C328C189032C}"/>
              </a:ext>
            </a:extLst>
          </p:cNvPr>
          <p:cNvGrpSpPr/>
          <p:nvPr/>
        </p:nvGrpSpPr>
        <p:grpSpPr>
          <a:xfrm>
            <a:off x="7089850" y="3429000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B9AD84-C2EC-5C6E-4772-F9F396497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6E14D2D0-A32A-9553-E159-C936C19F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586306-377A-8739-2AE8-003DA4F9A3A4}"/>
              </a:ext>
            </a:extLst>
          </p:cNvPr>
          <p:cNvGrpSpPr/>
          <p:nvPr/>
        </p:nvGrpSpPr>
        <p:grpSpPr>
          <a:xfrm>
            <a:off x="7089850" y="1015425"/>
            <a:ext cx="3046621" cy="1636271"/>
            <a:chOff x="6488384" y="735153"/>
            <a:chExt cx="4169280" cy="2239226"/>
          </a:xfrm>
          <a:solidFill>
            <a:schemeClr val="bg1">
              <a:lumMod val="65000"/>
            </a:schemeClr>
          </a:solidFill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FAF766-16F6-72EC-551B-8A1B0737E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8384" y="1945810"/>
              <a:ext cx="2616614" cy="1028569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Graphic 47" descr="Daily calendar with solid fill">
              <a:extLst>
                <a:ext uri="{FF2B5EF4-FFF2-40B4-BE49-F238E27FC236}">
                  <a16:creationId xmlns:a16="http://schemas.microsoft.com/office/drawing/2014/main" id="{604D28CC-DAF1-273B-28AC-F777F3F0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6548" y="735153"/>
              <a:ext cx="1481116" cy="1481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88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m" id="{3911C202-4EB2-4AD7-804C-6F68A99B1126}" vid="{6DB52515-FBAF-45F4-B55E-EDEB4243F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11020</TotalTime>
  <Words>564</Words>
  <Application>Microsoft Office PowerPoint</Application>
  <PresentationFormat>Widescreen</PresentationFormat>
  <Paragraphs>130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Effects of temperature on mammals’ movement and habitat selection in British Columbia, Canada</vt:lpstr>
      <vt:lpstr>Placing things on a map </vt:lpstr>
      <vt:lpstr>PowerPoint Presentation</vt:lpstr>
      <vt:lpstr>PowerPoint Presentation</vt:lpstr>
      <vt:lpstr>Things are not what they used to be 100 years ago</vt:lpstr>
      <vt:lpstr>The climate is warming rapidly</vt:lpstr>
      <vt:lpstr>Habitats are not what they used to be 100 years ago</vt:lpstr>
      <vt:lpstr>What will BC look like in 100 years? </vt:lpstr>
      <vt:lpstr>There are many things that affect mammal behavior</vt:lpstr>
      <vt:lpstr>Temperature and movement</vt:lpstr>
      <vt:lpstr>PowerPoint Presentation</vt:lpstr>
      <vt:lpstr>PowerPoint Presentation</vt:lpstr>
      <vt:lpstr>How does temperature affect how often boreal caribou move? </vt:lpstr>
      <vt:lpstr>Modeling how often boreal caribou move</vt:lpstr>
      <vt:lpstr>Strong effects of temperature on P(moving)</vt:lpstr>
      <vt:lpstr>Cannot predict well using monthly average temperature</vt:lpstr>
      <vt:lpstr>How does temperature affect how fast boreal caribou move? </vt:lpstr>
      <vt:lpstr>Modeling how fast boreal caribou move</vt:lpstr>
      <vt:lpstr>Speed depends strongly on temperature</vt:lpstr>
      <vt:lpstr>Cannot predict well using monthly average temperature</vt:lpstr>
      <vt:lpstr>Temperature and habitat selection</vt:lpstr>
      <vt:lpstr>Modeling where boreal caribou move: Resource Selection Function (RSF)</vt:lpstr>
      <vt:lpstr>PowerPoint Presentation</vt:lpstr>
      <vt:lpstr>Boreal caribou prefer intermediate forest cover</vt:lpstr>
      <vt:lpstr>Boreal caribou prefer intermediate forest cover</vt:lpstr>
      <vt:lpstr>Boreal caribou prefer lower elevations</vt:lpstr>
      <vt:lpstr>Boreal caribou prefer being near water</vt:lpstr>
      <vt:lpstr>Forest preference is weaker at warmer temperatures</vt:lpstr>
      <vt:lpstr>Boreal caribou avoid high elevation more at warmer temperatures</vt:lpstr>
      <vt:lpstr>Boreal caribou stay closer to water at warmer temperatures</vt:lpstr>
      <vt:lpstr>Predicting within the current range</vt:lpstr>
      <vt:lpstr>Habitat preference depends strongly on temperature</vt:lpstr>
      <vt:lpstr>Cannot predict well using monthly average temperature</vt:lpstr>
      <vt:lpstr>PowerPoint Presentation</vt:lpstr>
      <vt:lpstr>Consequences for conservation</vt:lpstr>
      <vt:lpstr>Acknowledgements</vt:lpstr>
      <vt:lpstr>Consequences for conservation</vt:lpstr>
      <vt:lpstr>References and credits</vt:lpstr>
      <vt:lpstr>Additional slides </vt:lpstr>
      <vt:lpstr>Smooth effects of model 1 (movement frequency)</vt:lpstr>
      <vt:lpstr>No strong common effect of temperature throughout the year</vt:lpstr>
      <vt:lpstr>No change detected over time of day</vt:lpstr>
      <vt:lpstr>P(moving) varies greatly seasonally</vt:lpstr>
      <vt:lpstr>Effects of time of day on P(moving) inverts seasonally</vt:lpstr>
      <vt:lpstr>Effect of temperature on P(moving) varies seasonally</vt:lpstr>
      <vt:lpstr>Smooth effects of model 2 (movement speed)</vt:lpstr>
      <vt:lpstr>Caribou move quite slower at warmer temperatures</vt:lpstr>
      <vt:lpstr>Speed varies over time of day</vt:lpstr>
      <vt:lpstr>Speed varies greatly seasonally</vt:lpstr>
      <vt:lpstr>Effect of temperature on speed varies seasonally</vt:lpstr>
      <vt:lpstr>Effect of time of day on speed varies seasonally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climate change will shape the future of human wildlife conflict in B.C.’s protected areas</dc:title>
  <dc:creator>Stefano Mezzini</dc:creator>
  <cp:lastModifiedBy>Stefano Mezzini</cp:lastModifiedBy>
  <cp:revision>350</cp:revision>
  <dcterms:created xsi:type="dcterms:W3CDTF">2022-12-02T17:41:46Z</dcterms:created>
  <dcterms:modified xsi:type="dcterms:W3CDTF">2024-05-03T15:42:18Z</dcterms:modified>
</cp:coreProperties>
</file>